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Light" charset="1" panose="020B0306030504020204"/>
      <p:regular r:id="rId10"/>
    </p:embeddedFont>
    <p:embeddedFont>
      <p:font typeface="Open Sans Light Bold" charset="1" panose="020B0806030504020204"/>
      <p:regular r:id="rId11"/>
    </p:embeddedFont>
    <p:embeddedFont>
      <p:font typeface="Open Sans Light Italics" charset="1" panose="020B0306030504020204"/>
      <p:regular r:id="rId12"/>
    </p:embeddedFont>
    <p:embeddedFont>
      <p:font typeface="Open Sans Light Bold Italics" charset="1" panose="020B0806030504020204"/>
      <p:regular r:id="rId13"/>
    </p:embeddedFont>
    <p:embeddedFont>
      <p:font typeface="Open Sans" charset="1" panose="020B0606030504020204"/>
      <p:regular r:id="rId14"/>
    </p:embeddedFont>
    <p:embeddedFont>
      <p:font typeface="Open Sans Bold" charset="1" panose="020B0806030504020204"/>
      <p:regular r:id="rId15"/>
    </p:embeddedFont>
    <p:embeddedFont>
      <p:font typeface="Open Sans Italics" charset="1" panose="020B0606030504020204"/>
      <p:regular r:id="rId16"/>
    </p:embeddedFont>
    <p:embeddedFont>
      <p:font typeface="Open Sans Bold Italics" charset="1" panose="020B0806030504020204"/>
      <p:regular r:id="rId17"/>
    </p:embeddedFont>
    <p:embeddedFont>
      <p:font typeface="Open Sans Extra Bold" charset="1" panose="020B0906030804020204"/>
      <p:regular r:id="rId18"/>
    </p:embeddedFont>
    <p:embeddedFont>
      <p:font typeface="Open Sans Extra Bold Italics" charset="1" panose="020B09060308040202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9.png" Type="http://schemas.openxmlformats.org/officeDocument/2006/relationships/image"/><Relationship Id="rId5"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3.png" Type="http://schemas.openxmlformats.org/officeDocument/2006/relationships/image"/><Relationship Id="rId5"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689D8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768589">
            <a:off x="240046" y="-3760454"/>
            <a:ext cx="17807908" cy="17807908"/>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3747957" y="1028700"/>
            <a:ext cx="10792086" cy="7217208"/>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14D4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20983">
            <a:off x="8436104" y="125442"/>
            <a:ext cx="12268259" cy="12683350"/>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270168" y="8693162"/>
            <a:ext cx="2102166" cy="1405824"/>
          </a:xfrm>
          <a:prstGeom prst="rect">
            <a:avLst/>
          </a:prstGeom>
        </p:spPr>
      </p:pic>
      <p:sp>
        <p:nvSpPr>
          <p:cNvPr name="TextBox 4" id="4"/>
          <p:cNvSpPr txBox="true"/>
          <p:nvPr/>
        </p:nvSpPr>
        <p:spPr>
          <a:xfrm rot="0">
            <a:off x="0" y="563421"/>
            <a:ext cx="15049961" cy="1193800"/>
          </a:xfrm>
          <a:prstGeom prst="rect">
            <a:avLst/>
          </a:prstGeom>
        </p:spPr>
        <p:txBody>
          <a:bodyPr anchor="t" rtlCol="false" tIns="0" lIns="0" bIns="0" rIns="0">
            <a:spAutoFit/>
          </a:bodyPr>
          <a:lstStyle/>
          <a:p>
            <a:pPr algn="ctr">
              <a:lnSpc>
                <a:spcPts val="9799"/>
              </a:lnSpc>
            </a:pPr>
            <a:r>
              <a:rPr lang="en-US" sz="6999">
                <a:solidFill>
                  <a:srgbClr val="FFFFFF"/>
                </a:solidFill>
                <a:latin typeface="Open Sans Extra Bold"/>
              </a:rPr>
              <a:t>Activity: The Back Up Team</a:t>
            </a:r>
          </a:p>
        </p:txBody>
      </p:sp>
      <p:sp>
        <p:nvSpPr>
          <p:cNvPr name="TextBox 5" id="5"/>
          <p:cNvSpPr txBox="true"/>
          <p:nvPr/>
        </p:nvSpPr>
        <p:spPr>
          <a:xfrm rot="0">
            <a:off x="637564" y="2272682"/>
            <a:ext cx="12954982" cy="6502218"/>
          </a:xfrm>
          <a:prstGeom prst="rect">
            <a:avLst/>
          </a:prstGeom>
        </p:spPr>
        <p:txBody>
          <a:bodyPr anchor="t" rtlCol="false" tIns="0" lIns="0" bIns="0" rIns="0">
            <a:spAutoFit/>
          </a:bodyPr>
          <a:lstStyle/>
          <a:p>
            <a:pPr marL="843704" indent="-421852" lvl="1">
              <a:lnSpc>
                <a:spcPts val="5470"/>
              </a:lnSpc>
              <a:buFont typeface="Arial"/>
              <a:buChar char="•"/>
            </a:pPr>
            <a:r>
              <a:rPr lang="en-US" sz="3907">
                <a:solidFill>
                  <a:srgbClr val="FFFFFF"/>
                </a:solidFill>
                <a:latin typeface="Open Sans Bold"/>
              </a:rPr>
              <a:t>No matter where you look, the Internet is changing the world. And while not all these changes are good, empowering the creativity of individuals and small teams is one of the great benefits the Internet offers. </a:t>
            </a:r>
          </a:p>
          <a:p>
            <a:pPr marL="843704" indent="-421852" lvl="1">
              <a:lnSpc>
                <a:spcPts val="5470"/>
              </a:lnSpc>
              <a:buFont typeface="Arial"/>
              <a:buChar char="•"/>
            </a:pPr>
            <a:r>
              <a:rPr lang="en-US" sz="3907">
                <a:solidFill>
                  <a:srgbClr val="FFFFFF"/>
                </a:solidFill>
                <a:latin typeface="Open Sans Bold"/>
              </a:rPr>
              <a:t>Please complete the handout "Collaboration - The Back Up Team (2)"</a:t>
            </a:r>
          </a:p>
          <a:p>
            <a:pPr>
              <a:lnSpc>
                <a:spcPts val="5470"/>
              </a:lnSpc>
            </a:pPr>
          </a:p>
          <a:p>
            <a:pPr>
              <a:lnSpc>
                <a:spcPts val="4863"/>
              </a:lnSpc>
            </a:pPr>
          </a:p>
          <a:p>
            <a:pPr>
              <a:lnSpc>
                <a:spcPts val="329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689D8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20983">
            <a:off x="8436104" y="101007"/>
            <a:ext cx="12268259" cy="12683350"/>
          </a:xfrm>
          <a:prstGeom prst="rect">
            <a:avLst/>
          </a:prstGeom>
        </p:spPr>
      </p:pic>
      <p:sp>
        <p:nvSpPr>
          <p:cNvPr name="TextBox 3" id="3"/>
          <p:cNvSpPr txBox="true"/>
          <p:nvPr/>
        </p:nvSpPr>
        <p:spPr>
          <a:xfrm rot="0">
            <a:off x="247206" y="3461130"/>
            <a:ext cx="13404544" cy="5278939"/>
          </a:xfrm>
          <a:prstGeom prst="rect">
            <a:avLst/>
          </a:prstGeom>
        </p:spPr>
        <p:txBody>
          <a:bodyPr anchor="t" rtlCol="false" tIns="0" lIns="0" bIns="0" rIns="0">
            <a:spAutoFit/>
          </a:bodyPr>
          <a:lstStyle/>
          <a:p>
            <a:pPr marL="824252" indent="-412126" lvl="1">
              <a:lnSpc>
                <a:spcPts val="5344"/>
              </a:lnSpc>
              <a:buFont typeface="Arial"/>
              <a:buChar char="•"/>
            </a:pPr>
            <a:r>
              <a:rPr lang="en-US" sz="3817">
                <a:solidFill>
                  <a:srgbClr val="FFFFFF"/>
                </a:solidFill>
                <a:latin typeface="Open Sans Bold"/>
              </a:rPr>
              <a:t>Review your handout and the descriptions given for collaborating with others in three different activities.</a:t>
            </a:r>
          </a:p>
          <a:p>
            <a:pPr marL="824252" indent="-412126" lvl="1">
              <a:lnSpc>
                <a:spcPts val="5344"/>
              </a:lnSpc>
              <a:buFont typeface="Arial"/>
              <a:buChar char="•"/>
            </a:pPr>
            <a:r>
              <a:rPr lang="en-US" sz="3817">
                <a:solidFill>
                  <a:srgbClr val="FFFFFF"/>
                </a:solidFill>
                <a:latin typeface="Open Sans Bold"/>
              </a:rPr>
              <a:t>Choose one that you do and describe how you do that activity – working alone, with a partner, or on a team. </a:t>
            </a:r>
          </a:p>
          <a:p>
            <a:pPr>
              <a:lnSpc>
                <a:spcPts val="4924"/>
              </a:lnSpc>
            </a:pPr>
          </a:p>
          <a:p>
            <a:pPr>
              <a:lnSpc>
                <a:spcPts val="4924"/>
              </a:lnSpc>
            </a:pPr>
          </a:p>
        </p:txBody>
      </p:sp>
      <p:pic>
        <p:nvPicPr>
          <p:cNvPr name="Picture 4" id="4"/>
          <p:cNvPicPr>
            <a:picLocks noChangeAspect="true"/>
          </p:cNvPicPr>
          <p:nvPr/>
        </p:nvPicPr>
        <p:blipFill>
          <a:blip r:embed="rId4"/>
          <a:srcRect l="0" t="0" r="0" b="0"/>
          <a:stretch>
            <a:fillRect/>
          </a:stretch>
        </p:blipFill>
        <p:spPr>
          <a:xfrm flipH="false" flipV="false" rot="0">
            <a:off x="247206" y="8740069"/>
            <a:ext cx="2102166" cy="1405824"/>
          </a:xfrm>
          <a:prstGeom prst="rect">
            <a:avLst/>
          </a:prstGeom>
        </p:spPr>
      </p:pic>
      <p:sp>
        <p:nvSpPr>
          <p:cNvPr name="TextBox 5" id="5"/>
          <p:cNvSpPr txBox="true"/>
          <p:nvPr/>
        </p:nvSpPr>
        <p:spPr>
          <a:xfrm rot="0">
            <a:off x="844225" y="541932"/>
            <a:ext cx="17156939" cy="2432050"/>
          </a:xfrm>
          <a:prstGeom prst="rect">
            <a:avLst/>
          </a:prstGeom>
        </p:spPr>
        <p:txBody>
          <a:bodyPr anchor="t" rtlCol="false" tIns="0" lIns="0" bIns="0" rIns="0">
            <a:spAutoFit/>
          </a:bodyPr>
          <a:lstStyle/>
          <a:p>
            <a:pPr>
              <a:lnSpc>
                <a:spcPts val="9799"/>
              </a:lnSpc>
            </a:pPr>
            <a:r>
              <a:rPr lang="en-US" sz="6999">
                <a:solidFill>
                  <a:srgbClr val="FFFFFF"/>
                </a:solidFill>
                <a:latin typeface="Open Sans Extra Bold"/>
              </a:rPr>
              <a:t>Activity: Collaborating Positively Together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B4453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2000"/>
          </a:blip>
          <a:srcRect l="0" t="0" r="0" b="0"/>
          <a:stretch>
            <a:fillRect/>
          </a:stretch>
        </p:blipFill>
        <p:spPr>
          <a:xfrm flipH="false" flipV="false" rot="0">
            <a:off x="9476657" y="2875010"/>
            <a:ext cx="10260028" cy="7652271"/>
          </a:xfrm>
          <a:prstGeom prst="rect">
            <a:avLst/>
          </a:prstGeom>
        </p:spPr>
      </p:pic>
      <p:sp>
        <p:nvSpPr>
          <p:cNvPr name="TextBox 3" id="3"/>
          <p:cNvSpPr txBox="true"/>
          <p:nvPr/>
        </p:nvSpPr>
        <p:spPr>
          <a:xfrm rot="0">
            <a:off x="798245" y="677440"/>
            <a:ext cx="9699278" cy="1193800"/>
          </a:xfrm>
          <a:prstGeom prst="rect">
            <a:avLst/>
          </a:prstGeom>
        </p:spPr>
        <p:txBody>
          <a:bodyPr anchor="t" rtlCol="false" tIns="0" lIns="0" bIns="0" rIns="0">
            <a:spAutoFit/>
          </a:bodyPr>
          <a:lstStyle/>
          <a:p>
            <a:pPr algn="ctr">
              <a:lnSpc>
                <a:spcPts val="9799"/>
              </a:lnSpc>
            </a:pPr>
            <a:r>
              <a:rPr lang="en-US" sz="6999">
                <a:solidFill>
                  <a:srgbClr val="FFFFFF"/>
                </a:solidFill>
                <a:latin typeface="Open Sans Extra Bold"/>
              </a:rPr>
              <a:t>Occupation Research</a:t>
            </a:r>
          </a:p>
        </p:txBody>
      </p:sp>
      <p:sp>
        <p:nvSpPr>
          <p:cNvPr name="TextBox 4" id="4"/>
          <p:cNvSpPr txBox="true"/>
          <p:nvPr/>
        </p:nvSpPr>
        <p:spPr>
          <a:xfrm rot="0">
            <a:off x="798245" y="2536508"/>
            <a:ext cx="9273486" cy="5606172"/>
          </a:xfrm>
          <a:prstGeom prst="rect">
            <a:avLst/>
          </a:prstGeom>
        </p:spPr>
        <p:txBody>
          <a:bodyPr anchor="t" rtlCol="false" tIns="0" lIns="0" bIns="0" rIns="0">
            <a:spAutoFit/>
          </a:bodyPr>
          <a:lstStyle/>
          <a:p>
            <a:pPr marL="820419" indent="-410209" lvl="1">
              <a:lnSpc>
                <a:spcPts val="5319"/>
              </a:lnSpc>
              <a:buFont typeface="Arial"/>
              <a:buChar char="•"/>
            </a:pPr>
            <a:r>
              <a:rPr lang="en-US" sz="3799">
                <a:solidFill>
                  <a:srgbClr val="FFFFFF"/>
                </a:solidFill>
                <a:latin typeface="Open Sans Bold"/>
              </a:rPr>
              <a:t>Select one of the occupations from the list on your handout and research how workers in that job collaborates with others. </a:t>
            </a:r>
          </a:p>
          <a:p>
            <a:pPr marL="820419" indent="-410209" lvl="1">
              <a:lnSpc>
                <a:spcPts val="5319"/>
              </a:lnSpc>
              <a:buFont typeface="Arial"/>
              <a:buChar char="•"/>
            </a:pPr>
            <a:r>
              <a:rPr lang="en-US" sz="3799">
                <a:solidFill>
                  <a:srgbClr val="FFFFFF"/>
                </a:solidFill>
                <a:latin typeface="Arimo Bold"/>
              </a:rPr>
              <a:t>Provide at least one example of how they work.</a:t>
            </a:r>
          </a:p>
          <a:p>
            <a:pPr>
              <a:lnSpc>
                <a:spcPts val="5320"/>
              </a:lnSpc>
            </a:pPr>
          </a:p>
          <a:p>
            <a:pPr algn="l">
              <a:lnSpc>
                <a:spcPts val="7726"/>
              </a:lnSpc>
            </a:pPr>
          </a:p>
        </p:txBody>
      </p:sp>
      <p:pic>
        <p:nvPicPr>
          <p:cNvPr name="Picture 5" id="5"/>
          <p:cNvPicPr>
            <a:picLocks noChangeAspect="true"/>
          </p:cNvPicPr>
          <p:nvPr/>
        </p:nvPicPr>
        <p:blipFill>
          <a:blip r:embed="rId3">
            <a:alphaModFix amt="2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220983">
            <a:off x="8436104" y="101007"/>
            <a:ext cx="12268259" cy="12683350"/>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689D8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768589">
            <a:off x="240046" y="-3760454"/>
            <a:ext cx="17807908" cy="17807908"/>
          </a:xfrm>
          <a:prstGeom prst="rect">
            <a:avLst/>
          </a:prstGeom>
        </p:spPr>
      </p:pic>
      <p:pic>
        <p:nvPicPr>
          <p:cNvPr name="Picture 3" id="3"/>
          <p:cNvPicPr>
            <a:picLocks noChangeAspect="true"/>
          </p:cNvPicPr>
          <p:nvPr/>
        </p:nvPicPr>
        <p:blipFill>
          <a:blip r:embed="rId4">
            <a:alphaModFix amt="65999"/>
          </a:blip>
          <a:srcRect l="0" t="0" r="0" b="0"/>
          <a:stretch>
            <a:fillRect/>
          </a:stretch>
        </p:blipFill>
        <p:spPr>
          <a:xfrm flipH="false" flipV="false" rot="0">
            <a:off x="6842618" y="5143500"/>
            <a:ext cx="3717949" cy="2174164"/>
          </a:xfrm>
          <a:prstGeom prst="rect">
            <a:avLst/>
          </a:prstGeom>
        </p:spPr>
      </p:pic>
      <p:sp>
        <p:nvSpPr>
          <p:cNvPr name="TextBox 4" id="4"/>
          <p:cNvSpPr txBox="true"/>
          <p:nvPr/>
        </p:nvSpPr>
        <p:spPr>
          <a:xfrm rot="0">
            <a:off x="5131743" y="3609975"/>
            <a:ext cx="8024515" cy="1533525"/>
          </a:xfrm>
          <a:prstGeom prst="rect">
            <a:avLst/>
          </a:prstGeom>
        </p:spPr>
        <p:txBody>
          <a:bodyPr anchor="t" rtlCol="false" tIns="0" lIns="0" bIns="0" rIns="0">
            <a:spAutoFit/>
          </a:bodyPr>
          <a:lstStyle/>
          <a:p>
            <a:pPr algn="ctr">
              <a:lnSpc>
                <a:spcPts val="12599"/>
              </a:lnSpc>
            </a:pPr>
            <a:r>
              <a:rPr lang="en-US" sz="9000">
                <a:solidFill>
                  <a:srgbClr val="FFFFFF"/>
                </a:solidFill>
                <a:latin typeface="Open Sans Extra Bold"/>
              </a:rPr>
              <a:t>Collaboration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B444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2000"/>
          </a:blip>
          <a:srcRect l="0" t="0" r="0" b="0"/>
          <a:stretch>
            <a:fillRect/>
          </a:stretch>
        </p:blipFill>
        <p:spPr>
          <a:xfrm flipH="false" flipV="false" rot="0">
            <a:off x="7662453" y="3630693"/>
            <a:ext cx="11251178" cy="7500785"/>
          </a:xfrm>
          <a:prstGeom prst="rect">
            <a:avLst/>
          </a:prstGeom>
        </p:spPr>
      </p:pic>
      <p:sp>
        <p:nvSpPr>
          <p:cNvPr name="TextBox 3" id="3"/>
          <p:cNvSpPr txBox="true"/>
          <p:nvPr/>
        </p:nvSpPr>
        <p:spPr>
          <a:xfrm rot="0">
            <a:off x="770455" y="392571"/>
            <a:ext cx="4442073" cy="1533525"/>
          </a:xfrm>
          <a:prstGeom prst="rect">
            <a:avLst/>
          </a:prstGeom>
        </p:spPr>
        <p:txBody>
          <a:bodyPr anchor="t" rtlCol="false" tIns="0" lIns="0" bIns="0" rIns="0">
            <a:spAutoFit/>
          </a:bodyPr>
          <a:lstStyle/>
          <a:p>
            <a:pPr algn="ctr">
              <a:lnSpc>
                <a:spcPts val="12599"/>
              </a:lnSpc>
            </a:pPr>
            <a:r>
              <a:rPr lang="en-US" sz="9000">
                <a:solidFill>
                  <a:srgbClr val="FFFFFF"/>
                </a:solidFill>
                <a:latin typeface="Open Sans Extra Bold"/>
              </a:rPr>
              <a:t>Agenda</a:t>
            </a:r>
          </a:p>
        </p:txBody>
      </p:sp>
      <p:sp>
        <p:nvSpPr>
          <p:cNvPr name="TextBox 4" id="4"/>
          <p:cNvSpPr txBox="true"/>
          <p:nvPr/>
        </p:nvSpPr>
        <p:spPr>
          <a:xfrm rot="0">
            <a:off x="1028700" y="2318082"/>
            <a:ext cx="6633753" cy="2867661"/>
          </a:xfrm>
          <a:prstGeom prst="rect">
            <a:avLst/>
          </a:prstGeom>
        </p:spPr>
        <p:txBody>
          <a:bodyPr anchor="t" rtlCol="false" tIns="0" lIns="0" bIns="0" rIns="0">
            <a:spAutoFit/>
          </a:bodyPr>
          <a:lstStyle/>
          <a:p>
            <a:pPr marL="885186" indent="-442593" lvl="1">
              <a:lnSpc>
                <a:spcPts val="5739"/>
              </a:lnSpc>
              <a:buFont typeface="Arial"/>
              <a:buChar char="•"/>
            </a:pPr>
            <a:r>
              <a:rPr lang="en-US" sz="4099">
                <a:solidFill>
                  <a:srgbClr val="FFFFFF"/>
                </a:solidFill>
                <a:latin typeface="Open Sans Light Bold"/>
              </a:rPr>
              <a:t>Overview of the Skill Collaboration</a:t>
            </a:r>
          </a:p>
          <a:p>
            <a:pPr marL="885186" indent="-442593" lvl="1">
              <a:lnSpc>
                <a:spcPts val="5739"/>
              </a:lnSpc>
              <a:buFont typeface="Arial"/>
              <a:buChar char="•"/>
            </a:pPr>
            <a:r>
              <a:rPr lang="en-US" sz="4099">
                <a:solidFill>
                  <a:srgbClr val="FFFFFF"/>
                </a:solidFill>
                <a:latin typeface="Open Sans Light Bold"/>
              </a:rPr>
              <a:t>Video</a:t>
            </a:r>
          </a:p>
          <a:p>
            <a:pPr marL="885186" indent="-442593" lvl="1">
              <a:lnSpc>
                <a:spcPts val="5739"/>
              </a:lnSpc>
              <a:buFont typeface="Arial"/>
              <a:buChar char="•"/>
            </a:pPr>
            <a:r>
              <a:rPr lang="en-US" sz="4099">
                <a:solidFill>
                  <a:srgbClr val="FFFFFF"/>
                </a:solidFill>
                <a:latin typeface="Open Sans Light Bold"/>
              </a:rPr>
              <a:t>Activities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689D8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20983">
            <a:off x="8436104" y="101007"/>
            <a:ext cx="12268259" cy="12683350"/>
          </a:xfrm>
          <a:prstGeom prst="rect">
            <a:avLst/>
          </a:prstGeom>
        </p:spPr>
      </p:pic>
      <p:pic>
        <p:nvPicPr>
          <p:cNvPr name="Picture 3" id="3"/>
          <p:cNvPicPr>
            <a:picLocks noChangeAspect="true"/>
          </p:cNvPicPr>
          <p:nvPr/>
        </p:nvPicPr>
        <p:blipFill>
          <a:blip r:embed="rId4">
            <a:alphaModFix amt="42000"/>
          </a:blip>
          <a:srcRect l="2419" t="0" r="0" b="0"/>
          <a:stretch>
            <a:fillRect/>
          </a:stretch>
        </p:blipFill>
        <p:spPr>
          <a:xfrm flipH="false" flipV="false" rot="0">
            <a:off x="10682471" y="3119676"/>
            <a:ext cx="7605529" cy="7167324"/>
          </a:xfrm>
          <a:prstGeom prst="rect">
            <a:avLst/>
          </a:prstGeom>
        </p:spPr>
      </p:pic>
      <p:sp>
        <p:nvSpPr>
          <p:cNvPr name="TextBox 4" id="4"/>
          <p:cNvSpPr txBox="true"/>
          <p:nvPr/>
        </p:nvSpPr>
        <p:spPr>
          <a:xfrm rot="0">
            <a:off x="247206" y="2078860"/>
            <a:ext cx="9685141" cy="4713145"/>
          </a:xfrm>
          <a:prstGeom prst="rect">
            <a:avLst/>
          </a:prstGeom>
        </p:spPr>
        <p:txBody>
          <a:bodyPr anchor="t" rtlCol="false" tIns="0" lIns="0" bIns="0" rIns="0">
            <a:spAutoFit/>
          </a:bodyPr>
          <a:lstStyle/>
          <a:p>
            <a:pPr marL="824329" indent="-412165" lvl="1">
              <a:lnSpc>
                <a:spcPts val="5345"/>
              </a:lnSpc>
              <a:buFont typeface="Arial"/>
              <a:buChar char="•"/>
            </a:pPr>
            <a:r>
              <a:rPr lang="en-US" sz="3818">
                <a:solidFill>
                  <a:srgbClr val="FFFFFF"/>
                </a:solidFill>
                <a:latin typeface="Open Sans Bold"/>
              </a:rPr>
              <a:t>Your ability to contribute and support others to achieve a common goal. </a:t>
            </a:r>
          </a:p>
          <a:p>
            <a:pPr marL="824329" indent="-412165" lvl="1">
              <a:lnSpc>
                <a:spcPts val="5345"/>
              </a:lnSpc>
              <a:buFont typeface="Arial"/>
              <a:buChar char="•"/>
            </a:pPr>
            <a:r>
              <a:rPr lang="en-US" sz="1244">
                <a:solidFill>
                  <a:srgbClr val="FFFFFF"/>
                </a:solidFill>
                <a:latin typeface="Arimo Bold"/>
              </a:rPr>
              <a:t>For example, in the workplace, we use this skill to provide meaningful support to team members while completing a project.</a:t>
            </a:r>
          </a:p>
        </p:txBody>
      </p:sp>
      <p:pic>
        <p:nvPicPr>
          <p:cNvPr name="Picture 5" id="5"/>
          <p:cNvPicPr>
            <a:picLocks noChangeAspect="true"/>
          </p:cNvPicPr>
          <p:nvPr/>
        </p:nvPicPr>
        <p:blipFill>
          <a:blip r:embed="rId5"/>
          <a:srcRect l="0" t="0" r="0" b="0"/>
          <a:stretch>
            <a:fillRect/>
          </a:stretch>
        </p:blipFill>
        <p:spPr>
          <a:xfrm flipH="false" flipV="false" rot="0">
            <a:off x="247206" y="8740069"/>
            <a:ext cx="2102166" cy="1405824"/>
          </a:xfrm>
          <a:prstGeom prst="rect">
            <a:avLst/>
          </a:prstGeom>
        </p:spPr>
      </p:pic>
      <p:sp>
        <p:nvSpPr>
          <p:cNvPr name="TextBox 6" id="6"/>
          <p:cNvSpPr txBox="true"/>
          <p:nvPr/>
        </p:nvSpPr>
        <p:spPr>
          <a:xfrm rot="0">
            <a:off x="844225" y="560982"/>
            <a:ext cx="12954135" cy="1010771"/>
          </a:xfrm>
          <a:prstGeom prst="rect">
            <a:avLst/>
          </a:prstGeom>
        </p:spPr>
        <p:txBody>
          <a:bodyPr anchor="t" rtlCol="false" tIns="0" lIns="0" bIns="0" rIns="0">
            <a:spAutoFit/>
          </a:bodyPr>
          <a:lstStyle/>
          <a:p>
            <a:pPr>
              <a:lnSpc>
                <a:spcPts val="8235"/>
              </a:lnSpc>
            </a:pPr>
            <a:r>
              <a:rPr lang="en-US" sz="5882">
                <a:solidFill>
                  <a:srgbClr val="FFFFFF"/>
                </a:solidFill>
                <a:latin typeface="Open Sans Extra Bold"/>
              </a:rPr>
              <a:t>What is Collaboration?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89D8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20983">
            <a:off x="8436104" y="101007"/>
            <a:ext cx="12268259" cy="12683350"/>
          </a:xfrm>
          <a:prstGeom prst="rect">
            <a:avLst/>
          </a:prstGeom>
        </p:spPr>
      </p:pic>
      <p:pic>
        <p:nvPicPr>
          <p:cNvPr name="Picture 3" id="3"/>
          <p:cNvPicPr>
            <a:picLocks noChangeAspect="true"/>
          </p:cNvPicPr>
          <p:nvPr/>
        </p:nvPicPr>
        <p:blipFill>
          <a:blip r:embed="rId4">
            <a:alphaModFix amt="42000"/>
          </a:blip>
          <a:srcRect l="2419" t="0" r="0" b="0"/>
          <a:stretch>
            <a:fillRect/>
          </a:stretch>
        </p:blipFill>
        <p:spPr>
          <a:xfrm flipH="false" flipV="false" rot="0">
            <a:off x="10682471" y="3119676"/>
            <a:ext cx="7605529" cy="7167324"/>
          </a:xfrm>
          <a:prstGeom prst="rect">
            <a:avLst/>
          </a:prstGeom>
        </p:spPr>
      </p:pic>
      <p:sp>
        <p:nvSpPr>
          <p:cNvPr name="TextBox 4" id="4"/>
          <p:cNvSpPr txBox="true"/>
          <p:nvPr/>
        </p:nvSpPr>
        <p:spPr>
          <a:xfrm rot="0">
            <a:off x="247206" y="2213876"/>
            <a:ext cx="12268895" cy="6356985"/>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Open Sans Bold"/>
              </a:rPr>
              <a:t>Today people are more connected within communities, across the country, and around the world. Modern workplaces are more diverse, and many jobs require you to work with others from different backgrounds and cultures to complete tasks and solve problems. </a:t>
            </a:r>
          </a:p>
          <a:p>
            <a:pPr marL="777240" indent="-388620" lvl="1">
              <a:lnSpc>
                <a:spcPts val="5040"/>
              </a:lnSpc>
              <a:buFont typeface="Arial"/>
              <a:buChar char="•"/>
            </a:pPr>
            <a:r>
              <a:rPr lang="en-US" sz="3600">
                <a:solidFill>
                  <a:srgbClr val="FFFFFF"/>
                </a:solidFill>
                <a:latin typeface="Arimo Bold"/>
              </a:rPr>
              <a:t>It is important to be able to work respectfully with people who have different professions, experiences, cultures, and backgrounds.</a:t>
            </a:r>
          </a:p>
          <a:p>
            <a:pPr>
              <a:lnSpc>
                <a:spcPts val="5040"/>
              </a:lnSpc>
            </a:pPr>
          </a:p>
        </p:txBody>
      </p:sp>
      <p:pic>
        <p:nvPicPr>
          <p:cNvPr name="Picture 5" id="5"/>
          <p:cNvPicPr>
            <a:picLocks noChangeAspect="true"/>
          </p:cNvPicPr>
          <p:nvPr/>
        </p:nvPicPr>
        <p:blipFill>
          <a:blip r:embed="rId5"/>
          <a:srcRect l="0" t="0" r="0" b="0"/>
          <a:stretch>
            <a:fillRect/>
          </a:stretch>
        </p:blipFill>
        <p:spPr>
          <a:xfrm flipH="false" flipV="false" rot="0">
            <a:off x="247206" y="8740069"/>
            <a:ext cx="2102166" cy="1405824"/>
          </a:xfrm>
          <a:prstGeom prst="rect">
            <a:avLst/>
          </a:prstGeom>
        </p:spPr>
      </p:pic>
      <p:sp>
        <p:nvSpPr>
          <p:cNvPr name="TextBox 6" id="6"/>
          <p:cNvSpPr txBox="true"/>
          <p:nvPr/>
        </p:nvSpPr>
        <p:spPr>
          <a:xfrm rot="0">
            <a:off x="844225" y="560982"/>
            <a:ext cx="13076310" cy="1010771"/>
          </a:xfrm>
          <a:prstGeom prst="rect">
            <a:avLst/>
          </a:prstGeom>
        </p:spPr>
        <p:txBody>
          <a:bodyPr anchor="t" rtlCol="false" tIns="0" lIns="0" bIns="0" rIns="0">
            <a:spAutoFit/>
          </a:bodyPr>
          <a:lstStyle/>
          <a:p>
            <a:pPr>
              <a:lnSpc>
                <a:spcPts val="8235"/>
              </a:lnSpc>
            </a:pPr>
            <a:r>
              <a:rPr lang="en-US" sz="5882">
                <a:solidFill>
                  <a:srgbClr val="FFFFFF"/>
                </a:solidFill>
                <a:latin typeface="Open Sans Extra Bold"/>
              </a:rPr>
              <a:t>Why is this Skill Important?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689D8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20983">
            <a:off x="8436104" y="101007"/>
            <a:ext cx="12268259" cy="12683350"/>
          </a:xfrm>
          <a:prstGeom prst="rect">
            <a:avLst/>
          </a:prstGeom>
        </p:spPr>
      </p:pic>
      <p:pic>
        <p:nvPicPr>
          <p:cNvPr name="Picture 3" id="3"/>
          <p:cNvPicPr>
            <a:picLocks noChangeAspect="true"/>
          </p:cNvPicPr>
          <p:nvPr/>
        </p:nvPicPr>
        <p:blipFill>
          <a:blip r:embed="rId4">
            <a:alphaModFix amt="42000"/>
          </a:blip>
          <a:srcRect l="2419" t="0" r="0" b="0"/>
          <a:stretch>
            <a:fillRect/>
          </a:stretch>
        </p:blipFill>
        <p:spPr>
          <a:xfrm flipH="false" flipV="false" rot="0">
            <a:off x="10682471" y="3119676"/>
            <a:ext cx="7605529" cy="7167324"/>
          </a:xfrm>
          <a:prstGeom prst="rect">
            <a:avLst/>
          </a:prstGeom>
        </p:spPr>
      </p:pic>
      <p:sp>
        <p:nvSpPr>
          <p:cNvPr name="TextBox 4" id="4"/>
          <p:cNvSpPr txBox="true"/>
          <p:nvPr/>
        </p:nvSpPr>
        <p:spPr>
          <a:xfrm rot="0">
            <a:off x="247206" y="2213876"/>
            <a:ext cx="12088139" cy="6209639"/>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Open Sans Bold"/>
              </a:rPr>
              <a:t>Collaboration skills help you perform better in a team by understanding how to support and value others, manage difficult interactions and contribute to the team’s work.</a:t>
            </a:r>
          </a:p>
          <a:p>
            <a:pPr marL="777240" indent="-388620" lvl="1">
              <a:lnSpc>
                <a:spcPts val="5040"/>
              </a:lnSpc>
              <a:buFont typeface="Arial"/>
              <a:buChar char="•"/>
            </a:pPr>
            <a:r>
              <a:rPr lang="en-US" sz="3600">
                <a:solidFill>
                  <a:srgbClr val="FFFFFF"/>
                </a:solidFill>
                <a:latin typeface="Open Sans Bold"/>
              </a:rPr>
              <a:t>Strong collaboration skills help you build and maintain positive relationships with others at work, in school, and in other parts of your life.</a:t>
            </a:r>
          </a:p>
          <a:p>
            <a:pPr>
              <a:lnSpc>
                <a:spcPts val="4755"/>
              </a:lnSpc>
            </a:pPr>
          </a:p>
          <a:p>
            <a:pPr>
              <a:lnSpc>
                <a:spcPts val="4755"/>
              </a:lnSpc>
            </a:pPr>
          </a:p>
          <a:p>
            <a:pPr>
              <a:lnSpc>
                <a:spcPts val="4482"/>
              </a:lnSpc>
            </a:pPr>
          </a:p>
        </p:txBody>
      </p:sp>
      <p:pic>
        <p:nvPicPr>
          <p:cNvPr name="Picture 5" id="5"/>
          <p:cNvPicPr>
            <a:picLocks noChangeAspect="true"/>
          </p:cNvPicPr>
          <p:nvPr/>
        </p:nvPicPr>
        <p:blipFill>
          <a:blip r:embed="rId5"/>
          <a:srcRect l="0" t="0" r="0" b="0"/>
          <a:stretch>
            <a:fillRect/>
          </a:stretch>
        </p:blipFill>
        <p:spPr>
          <a:xfrm flipH="false" flipV="false" rot="0">
            <a:off x="247206" y="8740069"/>
            <a:ext cx="2102166" cy="1405824"/>
          </a:xfrm>
          <a:prstGeom prst="rect">
            <a:avLst/>
          </a:prstGeom>
        </p:spPr>
      </p:pic>
      <p:sp>
        <p:nvSpPr>
          <p:cNvPr name="TextBox 6" id="6"/>
          <p:cNvSpPr txBox="true"/>
          <p:nvPr/>
        </p:nvSpPr>
        <p:spPr>
          <a:xfrm rot="0">
            <a:off x="844225" y="560982"/>
            <a:ext cx="13076310" cy="1010771"/>
          </a:xfrm>
          <a:prstGeom prst="rect">
            <a:avLst/>
          </a:prstGeom>
        </p:spPr>
        <p:txBody>
          <a:bodyPr anchor="t" rtlCol="false" tIns="0" lIns="0" bIns="0" rIns="0">
            <a:spAutoFit/>
          </a:bodyPr>
          <a:lstStyle/>
          <a:p>
            <a:pPr>
              <a:lnSpc>
                <a:spcPts val="8235"/>
              </a:lnSpc>
            </a:pPr>
            <a:r>
              <a:rPr lang="en-US" sz="5882">
                <a:solidFill>
                  <a:srgbClr val="FFFFFF"/>
                </a:solidFill>
                <a:latin typeface="Open Sans Extra Bold"/>
              </a:rPr>
              <a:t>Why is this Skill Important?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4453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20983">
            <a:off x="8436104" y="101007"/>
            <a:ext cx="12268259" cy="12683350"/>
          </a:xfrm>
          <a:prstGeom prst="rect">
            <a:avLst/>
          </a:prstGeom>
        </p:spPr>
      </p:pic>
      <p:pic>
        <p:nvPicPr>
          <p:cNvPr name="Picture 3" id="3"/>
          <p:cNvPicPr>
            <a:picLocks noChangeAspect="true"/>
          </p:cNvPicPr>
          <p:nvPr/>
        </p:nvPicPr>
        <p:blipFill>
          <a:blip r:embed="rId4">
            <a:alphaModFix amt="42000"/>
          </a:blip>
          <a:srcRect l="0" t="0" r="0" b="0"/>
          <a:stretch>
            <a:fillRect/>
          </a:stretch>
        </p:blipFill>
        <p:spPr>
          <a:xfrm flipH="false" flipV="false" rot="-1092114">
            <a:off x="6766059" y="897639"/>
            <a:ext cx="17116613" cy="11425339"/>
          </a:xfrm>
          <a:prstGeom prst="rect">
            <a:avLst/>
          </a:prstGeom>
        </p:spPr>
      </p:pic>
      <p:sp>
        <p:nvSpPr>
          <p:cNvPr name="TextBox 4" id="4"/>
          <p:cNvSpPr txBox="true"/>
          <p:nvPr/>
        </p:nvSpPr>
        <p:spPr>
          <a:xfrm rot="0">
            <a:off x="1028700" y="614934"/>
            <a:ext cx="5315730" cy="1207515"/>
          </a:xfrm>
          <a:prstGeom prst="rect">
            <a:avLst/>
          </a:prstGeom>
        </p:spPr>
        <p:txBody>
          <a:bodyPr anchor="t" rtlCol="false" tIns="0" lIns="0" bIns="0" rIns="0">
            <a:spAutoFit/>
          </a:bodyPr>
          <a:lstStyle/>
          <a:p>
            <a:pPr algn="ctr">
              <a:lnSpc>
                <a:spcPts val="9867"/>
              </a:lnSpc>
            </a:pPr>
            <a:r>
              <a:rPr lang="en-US" sz="7048">
                <a:solidFill>
                  <a:srgbClr val="FFFFFF"/>
                </a:solidFill>
                <a:latin typeface="Open Sans Extra Bold"/>
              </a:rPr>
              <a:t>Video</a:t>
            </a:r>
          </a:p>
        </p:txBody>
      </p:sp>
      <p:sp>
        <p:nvSpPr>
          <p:cNvPr name="TextBox 5" id="5"/>
          <p:cNvSpPr txBox="true"/>
          <p:nvPr/>
        </p:nvSpPr>
        <p:spPr>
          <a:xfrm rot="0">
            <a:off x="1028700" y="2166306"/>
            <a:ext cx="10689439" cy="1944362"/>
          </a:xfrm>
          <a:prstGeom prst="rect">
            <a:avLst/>
          </a:prstGeom>
        </p:spPr>
        <p:txBody>
          <a:bodyPr anchor="t" rtlCol="false" tIns="0" lIns="0" bIns="0" rIns="0">
            <a:spAutoFit/>
          </a:bodyPr>
          <a:lstStyle/>
          <a:p>
            <a:pPr>
              <a:lnSpc>
                <a:spcPts val="5180"/>
              </a:lnSpc>
            </a:pPr>
            <a:r>
              <a:rPr lang="en-US" sz="1200">
                <a:solidFill>
                  <a:srgbClr val="FFFFFF"/>
                </a:solidFill>
                <a:latin typeface="Arimo Bold"/>
              </a:rPr>
              <a:t>https://www.youtube.com/watch?v=VS1_Kgpk-jw</a:t>
            </a:r>
          </a:p>
          <a:p>
            <a:pPr>
              <a:lnSpc>
                <a:spcPts val="5180"/>
              </a:lnSpc>
            </a:pPr>
          </a:p>
        </p:txBody>
      </p:sp>
      <p:pic>
        <p:nvPicPr>
          <p:cNvPr name="Picture 6" id="6"/>
          <p:cNvPicPr>
            <a:picLocks noChangeAspect="true"/>
          </p:cNvPicPr>
          <p:nvPr/>
        </p:nvPicPr>
        <p:blipFill>
          <a:blip r:embed="rId5"/>
          <a:srcRect l="0" t="0" r="0" b="0"/>
          <a:stretch>
            <a:fillRect/>
          </a:stretch>
        </p:blipFill>
        <p:spPr>
          <a:xfrm flipH="false" flipV="false" rot="0">
            <a:off x="247206" y="8586136"/>
            <a:ext cx="2102166" cy="1405824"/>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4C05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20983">
            <a:off x="8516153" y="101007"/>
            <a:ext cx="12268259" cy="12683350"/>
          </a:xfrm>
          <a:prstGeom prst="rect">
            <a:avLst/>
          </a:prstGeom>
        </p:spPr>
      </p:pic>
      <p:sp>
        <p:nvSpPr>
          <p:cNvPr name="TextBox 3" id="3"/>
          <p:cNvSpPr txBox="true"/>
          <p:nvPr/>
        </p:nvSpPr>
        <p:spPr>
          <a:xfrm rot="0">
            <a:off x="-498101" y="457200"/>
            <a:ext cx="18786101" cy="1028700"/>
          </a:xfrm>
          <a:prstGeom prst="rect">
            <a:avLst/>
          </a:prstGeom>
        </p:spPr>
        <p:txBody>
          <a:bodyPr anchor="t" rtlCol="false" tIns="0" lIns="0" bIns="0" rIns="0">
            <a:spAutoFit/>
          </a:bodyPr>
          <a:lstStyle/>
          <a:p>
            <a:pPr algn="ctr">
              <a:lnSpc>
                <a:spcPts val="8400"/>
              </a:lnSpc>
            </a:pPr>
            <a:r>
              <a:rPr lang="en-US" sz="6000">
                <a:solidFill>
                  <a:srgbClr val="FFFFFF"/>
                </a:solidFill>
                <a:latin typeface="Open Sans Extra Bold"/>
              </a:rPr>
              <a:t>Collaboration with Classmates/Teammates</a:t>
            </a:r>
          </a:p>
        </p:txBody>
      </p:sp>
      <p:sp>
        <p:nvSpPr>
          <p:cNvPr name="TextBox 4" id="4"/>
          <p:cNvSpPr txBox="true"/>
          <p:nvPr/>
        </p:nvSpPr>
        <p:spPr>
          <a:xfrm rot="0">
            <a:off x="553906" y="2354240"/>
            <a:ext cx="16705394" cy="6682563"/>
          </a:xfrm>
          <a:prstGeom prst="rect">
            <a:avLst/>
          </a:prstGeom>
        </p:spPr>
        <p:txBody>
          <a:bodyPr anchor="t" rtlCol="false" tIns="0" lIns="0" bIns="0" rIns="0">
            <a:spAutoFit/>
          </a:bodyPr>
          <a:lstStyle/>
          <a:p>
            <a:pPr algn="just" marL="820421" indent="-410210" lvl="1">
              <a:lnSpc>
                <a:spcPts val="5320"/>
              </a:lnSpc>
              <a:buFont typeface="Arial"/>
              <a:buChar char="•"/>
            </a:pPr>
            <a:r>
              <a:rPr lang="en-US" sz="3800">
                <a:solidFill>
                  <a:srgbClr val="FFFFFF"/>
                </a:solidFill>
                <a:latin typeface="Open Sans Bold"/>
              </a:rPr>
              <a:t>Fitting into the culture at school or on a team, in a positive way, helps us to build trust with our peers and supports our participation on teams or when working with a partner. </a:t>
            </a:r>
          </a:p>
          <a:p>
            <a:pPr algn="just" marL="820421" indent="-410210" lvl="1">
              <a:lnSpc>
                <a:spcPts val="5320"/>
              </a:lnSpc>
              <a:buFont typeface="Arial"/>
              <a:buChar char="•"/>
            </a:pPr>
            <a:r>
              <a:rPr lang="en-US" sz="3800">
                <a:solidFill>
                  <a:srgbClr val="FFFFFF"/>
                </a:solidFill>
                <a:latin typeface="Open Sans Bold"/>
              </a:rPr>
              <a:t>It is also useful to think about what attitudes, behaviors and characteristics are commonly sought after by future employers, and what our values and attributes are, so we can determine if we are a match. </a:t>
            </a:r>
          </a:p>
          <a:p>
            <a:pPr algn="just" marL="820421" indent="-410210" lvl="1">
              <a:lnSpc>
                <a:spcPts val="5320"/>
              </a:lnSpc>
              <a:buFont typeface="Arial"/>
              <a:buChar char="•"/>
            </a:pPr>
            <a:r>
              <a:rPr lang="en-US" sz="3800">
                <a:solidFill>
                  <a:srgbClr val="FFFFFF"/>
                </a:solidFill>
                <a:latin typeface="Open Sans Bold"/>
              </a:rPr>
              <a:t>Please complete the Handout “Collaboration – Workplace Culture”</a:t>
            </a:r>
          </a:p>
          <a:p>
            <a:pPr algn="just">
              <a:lnSpc>
                <a:spcPts val="5619"/>
              </a:lnSpc>
            </a:pPr>
          </a:p>
        </p:txBody>
      </p:sp>
      <p:pic>
        <p:nvPicPr>
          <p:cNvPr name="Picture 5" id="5"/>
          <p:cNvPicPr>
            <a:picLocks noChangeAspect="true"/>
          </p:cNvPicPr>
          <p:nvPr/>
        </p:nvPicPr>
        <p:blipFill>
          <a:blip r:embed="rId4"/>
          <a:srcRect l="0" t="0" r="0" b="0"/>
          <a:stretch>
            <a:fillRect/>
          </a:stretch>
        </p:blipFill>
        <p:spPr>
          <a:xfrm flipH="false" flipV="false" rot="0">
            <a:off x="270168" y="8555388"/>
            <a:ext cx="2102166" cy="1405824"/>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689D8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220983">
            <a:off x="8436104" y="101007"/>
            <a:ext cx="12268259" cy="12683350"/>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270168" y="8693162"/>
            <a:ext cx="2102166" cy="1405824"/>
          </a:xfrm>
          <a:prstGeom prst="rect">
            <a:avLst/>
          </a:prstGeom>
        </p:spPr>
      </p:pic>
      <p:pic>
        <p:nvPicPr>
          <p:cNvPr name="Picture 4" id="4"/>
          <p:cNvPicPr>
            <a:picLocks noChangeAspect="true"/>
          </p:cNvPicPr>
          <p:nvPr/>
        </p:nvPicPr>
        <p:blipFill>
          <a:blip r:embed="rId5">
            <a:alphaModFix amt="42000"/>
          </a:blip>
          <a:srcRect l="0" t="0" r="0" b="0"/>
          <a:stretch>
            <a:fillRect/>
          </a:stretch>
        </p:blipFill>
        <p:spPr>
          <a:xfrm flipH="false" flipV="false" rot="0">
            <a:off x="9144000" y="3837015"/>
            <a:ext cx="11210916" cy="7483287"/>
          </a:xfrm>
          <a:prstGeom prst="rect">
            <a:avLst/>
          </a:prstGeom>
        </p:spPr>
      </p:pic>
      <p:sp>
        <p:nvSpPr>
          <p:cNvPr name="TextBox 5" id="5"/>
          <p:cNvSpPr txBox="true"/>
          <p:nvPr/>
        </p:nvSpPr>
        <p:spPr>
          <a:xfrm rot="0">
            <a:off x="0" y="651636"/>
            <a:ext cx="15734138" cy="1203325"/>
          </a:xfrm>
          <a:prstGeom prst="rect">
            <a:avLst/>
          </a:prstGeom>
        </p:spPr>
        <p:txBody>
          <a:bodyPr anchor="t" rtlCol="false" tIns="0" lIns="0" bIns="0" rIns="0">
            <a:spAutoFit/>
          </a:bodyPr>
          <a:lstStyle/>
          <a:p>
            <a:pPr algn="ctr">
              <a:lnSpc>
                <a:spcPts val="9800"/>
              </a:lnSpc>
            </a:pPr>
            <a:r>
              <a:rPr lang="en-US" sz="7000">
                <a:solidFill>
                  <a:srgbClr val="FFFFFF"/>
                </a:solidFill>
                <a:latin typeface="Open Sans Extra Bold"/>
              </a:rPr>
              <a:t>Activity: Workplace Culture</a:t>
            </a:r>
          </a:p>
        </p:txBody>
      </p:sp>
      <p:sp>
        <p:nvSpPr>
          <p:cNvPr name="TextBox 6" id="6"/>
          <p:cNvSpPr txBox="true"/>
          <p:nvPr/>
        </p:nvSpPr>
        <p:spPr>
          <a:xfrm rot="0">
            <a:off x="798300" y="2320148"/>
            <a:ext cx="11077380" cy="4780154"/>
          </a:xfrm>
          <a:prstGeom prst="rect">
            <a:avLst/>
          </a:prstGeom>
        </p:spPr>
        <p:txBody>
          <a:bodyPr anchor="t" rtlCol="false" tIns="0" lIns="0" bIns="0" rIns="0">
            <a:spAutoFit/>
          </a:bodyPr>
          <a:lstStyle/>
          <a:p>
            <a:pPr marL="863599" indent="-431800" lvl="1">
              <a:lnSpc>
                <a:spcPts val="5599"/>
              </a:lnSpc>
              <a:buFont typeface="Arial"/>
              <a:buChar char="•"/>
            </a:pPr>
            <a:r>
              <a:rPr lang="en-US" sz="3999">
                <a:solidFill>
                  <a:srgbClr val="FFFFFF"/>
                </a:solidFill>
                <a:latin typeface="Open Sans Bold"/>
              </a:rPr>
              <a:t>What notes did you make regarding why you made each of the choices you made? </a:t>
            </a:r>
          </a:p>
          <a:p>
            <a:pPr marL="863599" indent="-431800" lvl="1">
              <a:lnSpc>
                <a:spcPts val="5599"/>
              </a:lnSpc>
              <a:buFont typeface="Arial"/>
              <a:buChar char="•"/>
            </a:pPr>
            <a:r>
              <a:rPr lang="en-US" sz="3999">
                <a:solidFill>
                  <a:srgbClr val="FFFFFF"/>
                </a:solidFill>
                <a:latin typeface="Open Sans Bold"/>
              </a:rPr>
              <a:t>Discuss with a partner and then we will discuss as a class. </a:t>
            </a:r>
          </a:p>
          <a:p>
            <a:pPr>
              <a:lnSpc>
                <a:spcPts val="5053"/>
              </a:lnSpc>
            </a:pPr>
          </a:p>
          <a:p>
            <a:pPr algn="ctr">
              <a:lnSpc>
                <a:spcPts val="5053"/>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DAEornq9Q6Y</dc:identifier>
  <dcterms:modified xsi:type="dcterms:W3CDTF">2011-08-01T06:04:30Z</dcterms:modified>
  <cp:revision>1</cp:revision>
  <dc:title>Collaboration</dc:title>
</cp:coreProperties>
</file>